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717" r:id="rId3"/>
    <p:sldMasterId id="2147483719" r:id="rId4"/>
  </p:sldMasterIdLst>
  <p:notesMasterIdLst>
    <p:notesMasterId r:id="rId15"/>
  </p:notesMasterIdLst>
  <p:sldIdLst>
    <p:sldId id="256" r:id="rId5"/>
    <p:sldId id="259" r:id="rId6"/>
    <p:sldId id="963" r:id="rId7"/>
    <p:sldId id="258" r:id="rId8"/>
    <p:sldId id="964" r:id="rId9"/>
    <p:sldId id="2698" r:id="rId10"/>
    <p:sldId id="2324" r:id="rId11"/>
    <p:sldId id="2327" r:id="rId12"/>
    <p:sldId id="2697" r:id="rId13"/>
    <p:sldId id="2311"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7" autoAdjust="0"/>
  </p:normalViewPr>
  <p:slideViewPr>
    <p:cSldViewPr snapToGrid="0">
      <p:cViewPr varScale="1">
        <p:scale>
          <a:sx n="86" d="100"/>
          <a:sy n="86" d="100"/>
        </p:scale>
        <p:origin x="317" y="67"/>
      </p:cViewPr>
      <p:guideLst/>
    </p:cSldViewPr>
  </p:slideViewPr>
  <p:notesTextViewPr>
    <p:cViewPr>
      <p:scale>
        <a:sx n="1" d="1"/>
        <a:sy n="1" d="1"/>
      </p:scale>
      <p:origin x="0" y="0"/>
    </p:cViewPr>
  </p:notesTextViewPr>
  <p:sorterViewPr>
    <p:cViewPr>
      <p:scale>
        <a:sx n="100" d="100"/>
        <a:sy n="100" d="100"/>
      </p:scale>
      <p:origin x="0" y="-1608"/>
    </p:cViewPr>
  </p:sorterViewPr>
  <p:notesViewPr>
    <p:cSldViewPr snapToGrid="0">
      <p:cViewPr>
        <p:scale>
          <a:sx n="147" d="100"/>
          <a:sy n="147" d="100"/>
        </p:scale>
        <p:origin x="1104" y="-448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E692F40-EE00-4F6F-92C8-B59EC02835F8}" type="datetimeFigureOut">
              <a:rPr lang="en-US" smtClean="0"/>
              <a:t>8/18/2021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7B89D3C-8780-4646-AB7F-C49C28811020}" type="slidenum">
              <a:rPr lang="en-US" smtClean="0"/>
              <a:t>‹#›</a:t>
            </a:fld>
            <a:endParaRPr lang="en-US"/>
          </a:p>
        </p:txBody>
      </p:sp>
    </p:spTree>
    <p:extLst>
      <p:ext uri="{BB962C8B-B14F-4D97-AF65-F5344CB8AC3E}">
        <p14:creationId xmlns:p14="http://schemas.microsoft.com/office/powerpoint/2010/main" val="3996138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place your phone or computer on MUTE&gt; </a:t>
            </a:r>
          </a:p>
          <a:p>
            <a:endParaRPr lang="en-US" dirty="0"/>
          </a:p>
          <a:p>
            <a:r>
              <a:rPr lang="en-US" dirty="0"/>
              <a:t>we will begin promptly at 8:30</a:t>
            </a:r>
          </a:p>
          <a:p>
            <a:endParaRPr lang="en-US" dirty="0"/>
          </a:p>
          <a:p>
            <a:r>
              <a:rPr lang="en-US" dirty="0"/>
              <a:t>Please use the chat feature for questions, we will get through as many questions as time allows at the end of the presentation. </a:t>
            </a:r>
          </a:p>
          <a:p>
            <a:r>
              <a:rPr lang="en-US" dirty="0"/>
              <a:t>To meet the CE requirements for a Virtual event we will have polling questions throughout the day.</a:t>
            </a:r>
          </a:p>
          <a:p>
            <a:endParaRPr lang="en-US" dirty="0"/>
          </a:p>
          <a:p>
            <a:endParaRPr lang="en-US" dirty="0"/>
          </a:p>
        </p:txBody>
      </p:sp>
      <p:sp>
        <p:nvSpPr>
          <p:cNvPr id="4" name="Slide Number Placeholder 3"/>
          <p:cNvSpPr>
            <a:spLocks noGrp="1"/>
          </p:cNvSpPr>
          <p:nvPr>
            <p:ph type="sldNum" sz="quarter" idx="5"/>
          </p:nvPr>
        </p:nvSpPr>
        <p:spPr/>
        <p:txBody>
          <a:bodyPr/>
          <a:lstStyle/>
          <a:p>
            <a:fld id="{07B89D3C-8780-4646-AB7F-C49C28811020}" type="slidenum">
              <a:rPr lang="en-US" smtClean="0"/>
              <a:t>1</a:t>
            </a:fld>
            <a:endParaRPr lang="en-US" dirty="0"/>
          </a:p>
        </p:txBody>
      </p:sp>
    </p:spTree>
    <p:extLst>
      <p:ext uri="{BB962C8B-B14F-4D97-AF65-F5344CB8AC3E}">
        <p14:creationId xmlns:p14="http://schemas.microsoft.com/office/powerpoint/2010/main" val="2426867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B89D3C-8780-4646-AB7F-C49C28811020}" type="slidenum">
              <a:rPr lang="en-US" smtClean="0"/>
              <a:t>10</a:t>
            </a:fld>
            <a:endParaRPr lang="en-US"/>
          </a:p>
        </p:txBody>
      </p:sp>
    </p:spTree>
    <p:extLst>
      <p:ext uri="{BB962C8B-B14F-4D97-AF65-F5344CB8AC3E}">
        <p14:creationId xmlns:p14="http://schemas.microsoft.com/office/powerpoint/2010/main" val="345145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say thank you to our </a:t>
            </a:r>
            <a:r>
              <a:rPr lang="en-US" dirty="0" err="1"/>
              <a:t>pLantimum</a:t>
            </a:r>
            <a:r>
              <a:rPr lang="en-US" dirty="0"/>
              <a:t> sponsors Humana and BLUEKC. </a:t>
            </a:r>
          </a:p>
          <a:p>
            <a:endParaRPr lang="en-US" dirty="0"/>
          </a:p>
          <a:p>
            <a:r>
              <a:rPr lang="en-US" dirty="0"/>
              <a:t>You will hear from them later in the day. </a:t>
            </a:r>
          </a:p>
        </p:txBody>
      </p:sp>
      <p:sp>
        <p:nvSpPr>
          <p:cNvPr id="4" name="Slide Number Placeholder 3"/>
          <p:cNvSpPr>
            <a:spLocks noGrp="1"/>
          </p:cNvSpPr>
          <p:nvPr>
            <p:ph type="sldNum" sz="quarter" idx="5"/>
          </p:nvPr>
        </p:nvSpPr>
        <p:spPr/>
        <p:txBody>
          <a:bodyPr/>
          <a:lstStyle/>
          <a:p>
            <a:fld id="{07B89D3C-8780-4646-AB7F-C49C28811020}" type="slidenum">
              <a:rPr lang="en-US" smtClean="0"/>
              <a:t>2</a:t>
            </a:fld>
            <a:endParaRPr lang="en-US" dirty="0"/>
          </a:p>
        </p:txBody>
      </p:sp>
    </p:spTree>
    <p:extLst>
      <p:ext uri="{BB962C8B-B14F-4D97-AF65-F5344CB8AC3E}">
        <p14:creationId xmlns:p14="http://schemas.microsoft.com/office/powerpoint/2010/main" val="1283881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my name is Doreen Hull and I am the current elected President of the greater KC association of health underwriters.  I joined a few years ago and have been inspired by the hard work of the volunteers on the board and the value of the membership.  I do want to say thank you to our current board members  and chairs for all the hard work on pulling together this event, especially with the ever changing landscape we were working with.  ON behalf of the board, We also want to share our appreciation with our speakers to sharing their expertise. thank our attendees for participating in  our symposium. </a:t>
            </a:r>
          </a:p>
          <a:p>
            <a:endParaRPr lang="en-US" dirty="0"/>
          </a:p>
          <a:p>
            <a:r>
              <a:rPr lang="en-US" dirty="0"/>
              <a:t>If you are a NAHU member, thank you for supporting this great organization.  Please let us know if interested in becoming involved at the board or chair level to learn more, make new friends and continue the success of this organization.  NAHU is so much more than an interesting way to earn Continuing Ed.  The magazine, the weekly podcasts, the great webinars are a valuable resource to stay educated on health care updates and changes. </a:t>
            </a:r>
          </a:p>
          <a:p>
            <a:r>
              <a:rPr lang="en-US" dirty="0"/>
              <a:t> </a:t>
            </a:r>
          </a:p>
          <a:p>
            <a:r>
              <a:rPr lang="en-US" dirty="0"/>
              <a:t>Please make sure you complete and turn in your survey on the back of the agenda for your CE Credit. </a:t>
            </a:r>
          </a:p>
        </p:txBody>
      </p:sp>
      <p:sp>
        <p:nvSpPr>
          <p:cNvPr id="4" name="Slide Number Placeholder 3"/>
          <p:cNvSpPr>
            <a:spLocks noGrp="1"/>
          </p:cNvSpPr>
          <p:nvPr>
            <p:ph type="sldNum" sz="quarter" idx="5"/>
          </p:nvPr>
        </p:nvSpPr>
        <p:spPr/>
        <p:txBody>
          <a:bodyPr/>
          <a:lstStyle/>
          <a:p>
            <a:fld id="{07B89D3C-8780-4646-AB7F-C49C28811020}" type="slidenum">
              <a:rPr lang="en-US" smtClean="0"/>
              <a:t>3</a:t>
            </a:fld>
            <a:endParaRPr lang="en-US" dirty="0"/>
          </a:p>
        </p:txBody>
      </p:sp>
    </p:spTree>
    <p:extLst>
      <p:ext uri="{BB962C8B-B14F-4D97-AF65-F5344CB8AC3E}">
        <p14:creationId xmlns:p14="http://schemas.microsoft.com/office/powerpoint/2010/main" val="1880693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this list of all the Volunteers that worked hard to create this event. </a:t>
            </a:r>
          </a:p>
        </p:txBody>
      </p:sp>
      <p:sp>
        <p:nvSpPr>
          <p:cNvPr id="4" name="Slide Number Placeholder 3"/>
          <p:cNvSpPr>
            <a:spLocks noGrp="1"/>
          </p:cNvSpPr>
          <p:nvPr>
            <p:ph type="sldNum" sz="quarter" idx="5"/>
          </p:nvPr>
        </p:nvSpPr>
        <p:spPr/>
        <p:txBody>
          <a:bodyPr/>
          <a:lstStyle/>
          <a:p>
            <a:fld id="{07B89D3C-8780-4646-AB7F-C49C28811020}" type="slidenum">
              <a:rPr lang="en-US" smtClean="0"/>
              <a:t>4</a:t>
            </a:fld>
            <a:endParaRPr lang="en-US" dirty="0"/>
          </a:p>
        </p:txBody>
      </p:sp>
    </p:spTree>
    <p:extLst>
      <p:ext uri="{BB962C8B-B14F-4D97-AF65-F5344CB8AC3E}">
        <p14:creationId xmlns:p14="http://schemas.microsoft.com/office/powerpoint/2010/main" val="2653348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Recognize Porter</a:t>
            </a:r>
          </a:p>
        </p:txBody>
      </p:sp>
      <p:sp>
        <p:nvSpPr>
          <p:cNvPr id="4" name="Slide Number Placeholder 3"/>
          <p:cNvSpPr>
            <a:spLocks noGrp="1"/>
          </p:cNvSpPr>
          <p:nvPr>
            <p:ph type="sldNum" sz="quarter" idx="5"/>
          </p:nvPr>
        </p:nvSpPr>
        <p:spPr/>
        <p:txBody>
          <a:bodyPr/>
          <a:lstStyle/>
          <a:p>
            <a:fld id="{07B89D3C-8780-4646-AB7F-C49C28811020}" type="slidenum">
              <a:rPr lang="en-US" smtClean="0"/>
              <a:t>5</a:t>
            </a:fld>
            <a:endParaRPr lang="en-US" dirty="0"/>
          </a:p>
        </p:txBody>
      </p:sp>
    </p:spTree>
    <p:extLst>
      <p:ext uri="{BB962C8B-B14F-4D97-AF65-F5344CB8AC3E}">
        <p14:creationId xmlns:p14="http://schemas.microsoft.com/office/powerpoint/2010/main" val="3366201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Recognize Porter</a:t>
            </a:r>
          </a:p>
        </p:txBody>
      </p:sp>
      <p:sp>
        <p:nvSpPr>
          <p:cNvPr id="4" name="Slide Number Placeholder 3"/>
          <p:cNvSpPr>
            <a:spLocks noGrp="1"/>
          </p:cNvSpPr>
          <p:nvPr>
            <p:ph type="sldNum" sz="quarter" idx="5"/>
          </p:nvPr>
        </p:nvSpPr>
        <p:spPr/>
        <p:txBody>
          <a:bodyPr/>
          <a:lstStyle/>
          <a:p>
            <a:fld id="{07B89D3C-8780-4646-AB7F-C49C28811020}" type="slidenum">
              <a:rPr lang="en-US" smtClean="0"/>
              <a:t>6</a:t>
            </a:fld>
            <a:endParaRPr lang="en-US" dirty="0"/>
          </a:p>
        </p:txBody>
      </p:sp>
    </p:spTree>
    <p:extLst>
      <p:ext uri="{BB962C8B-B14F-4D97-AF65-F5344CB8AC3E}">
        <p14:creationId xmlns:p14="http://schemas.microsoft.com/office/powerpoint/2010/main" val="1231411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B89D3C-8780-4646-AB7F-C49C28811020}" type="slidenum">
              <a:rPr lang="en-US" smtClean="0"/>
              <a:t>7</a:t>
            </a:fld>
            <a:endParaRPr lang="en-US"/>
          </a:p>
        </p:txBody>
      </p:sp>
    </p:spTree>
    <p:extLst>
      <p:ext uri="{BB962C8B-B14F-4D97-AF65-F5344CB8AC3E}">
        <p14:creationId xmlns:p14="http://schemas.microsoft.com/office/powerpoint/2010/main" val="356545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89D3C-8780-4646-AB7F-C49C28811020}" type="slidenum">
              <a:rPr lang="en-US" smtClean="0"/>
              <a:t>8</a:t>
            </a:fld>
            <a:endParaRPr lang="en-US" dirty="0"/>
          </a:p>
        </p:txBody>
      </p:sp>
    </p:spTree>
    <p:extLst>
      <p:ext uri="{BB962C8B-B14F-4D97-AF65-F5344CB8AC3E}">
        <p14:creationId xmlns:p14="http://schemas.microsoft.com/office/powerpoint/2010/main" val="234868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B89D3C-8780-4646-AB7F-C49C28811020}" type="slidenum">
              <a:rPr lang="en-US" smtClean="0"/>
              <a:t>9</a:t>
            </a:fld>
            <a:endParaRPr lang="en-US"/>
          </a:p>
        </p:txBody>
      </p:sp>
    </p:spTree>
    <p:extLst>
      <p:ext uri="{BB962C8B-B14F-4D97-AF65-F5344CB8AC3E}">
        <p14:creationId xmlns:p14="http://schemas.microsoft.com/office/powerpoint/2010/main" val="62744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4F45F-DD2A-43E1-BAFF-9A957AB8EE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12B656-7C7B-439A-9F9D-44721C2A0C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983981-C099-4330-A31C-0C985E991181}"/>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FB2D326D-E257-47F5-9073-84F18A480B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610BC01-F68B-4030-A91C-F2431CE85A7E}"/>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3325538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57A8D-D64A-4153-8067-45EAA9E697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AE995B-E911-44CA-BF41-2F55E0B6C5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BC9821-62D6-4DC6-ABC6-EFD0B1B927A1}"/>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F497693A-CDC5-4CAE-85DA-E50C7E1924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B456BE-D826-409B-AB21-DC762ED62482}"/>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385599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32C77E-AA83-472F-83B3-983AB276AE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AA428A-F809-4F4A-B8CF-B0FFA20C56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42FEC4-8ECA-49DB-AAE3-CA32A36F4677}"/>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8950F23E-E2D6-4904-9A77-F544E8BB7D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7FD8B7-7ABA-4624-9B73-2BF60433FBEC}"/>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771082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83FD056D-4F78-40D7-9E70-5C40E47CF28E}" type="datetimeFigureOut">
              <a:rPr lang="en-US" smtClean="0"/>
              <a:pPr/>
              <a:t>8/18/2021</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1255781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1735069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3536473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743220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83FD056D-4F78-40D7-9E70-5C40E47CF28E}" type="datetimeFigureOut">
              <a:rPr lang="en-US" smtClean="0"/>
              <a:pPr/>
              <a:t>8/18/2021</a:t>
            </a:fld>
            <a:endParaRPr lang="en-US" dirty="0"/>
          </a:p>
        </p:txBody>
      </p:sp>
      <p:sp>
        <p:nvSpPr>
          <p:cNvPr id="27" name="Slide Number Placeholder 26"/>
          <p:cNvSpPr>
            <a:spLocks noGrp="1"/>
          </p:cNvSpPr>
          <p:nvPr>
            <p:ph type="sldNum" sz="quarter" idx="11"/>
          </p:nvPr>
        </p:nvSpPr>
        <p:spPr/>
        <p:txBody>
          <a:bodyPr rtlCol="0"/>
          <a:lstStyle/>
          <a:p>
            <a:fld id="{FBEB55A4-7C64-4D08-ABDD-2E63E7F59A7F}"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extLst>
      <p:ext uri="{BB962C8B-B14F-4D97-AF65-F5344CB8AC3E}">
        <p14:creationId xmlns:p14="http://schemas.microsoft.com/office/powerpoint/2010/main" val="3164187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83FD056D-4F78-40D7-9E70-5C40E47CF28E}" type="datetimeFigureOut">
              <a:rPr lang="en-US" smtClean="0"/>
              <a:pPr/>
              <a:t>8/18/2021</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3815255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376116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404593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3F69C-BCA6-4441-A0A4-873137DDCC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7C36CD-D5EF-43BB-85A8-A452A80F9E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7C5DC-DD04-42F4-BDFA-27364A96FFD8}"/>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AE31801D-231E-4D97-8233-E74DDADBA9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35E8D9-BE2B-4149-B80C-86BB71148476}"/>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3902027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1055182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2377683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3FD056D-4F78-40D7-9E70-5C40E47CF28E}" type="datetimeFigureOut">
              <a:rPr lang="en-US" smtClean="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3652715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 NO PAGE NUMB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4552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E659779-5A08-469A-A122-0E75FAE43AC3}" type="datetimeFigureOut">
              <a:rPr lang="en-US" smtClean="0"/>
              <a:t>8/18/2021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3360758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659779-5A08-469A-A122-0E75FAE43AC3}" type="datetimeFigureOut">
              <a:rPr lang="en-US" smtClean="0"/>
              <a:t>8/18/2021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980965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659779-5A08-469A-A122-0E75FAE43AC3}" type="datetimeFigureOut">
              <a:rPr lang="en-US" smtClean="0"/>
              <a:t>8/18/2021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2683828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659779-5A08-469A-A122-0E75FAE43AC3}" type="datetimeFigureOut">
              <a:rPr lang="en-US" smtClean="0"/>
              <a:t>8/18/2021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30019377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659779-5A08-469A-A122-0E75FAE43AC3}" type="datetimeFigureOut">
              <a:rPr lang="en-US" smtClean="0"/>
              <a:t>8/18/2021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3722270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659779-5A08-469A-A122-0E75FAE43AC3}" type="datetimeFigureOut">
              <a:rPr lang="en-US" smtClean="0"/>
              <a:t>8/18/2021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99411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6E8D-AB71-4C66-B340-84AC64D6D9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72F749-4175-4591-A35E-F801BB724E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9FD932-7703-4E7E-A4F9-565D58FF0C2A}"/>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3076114A-4A76-4915-85A6-BAE729CFEE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CFBD2E-DC54-4FC8-98EB-C2B63E25CABC}"/>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42141951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659779-5A08-469A-A122-0E75FAE43AC3}" type="datetimeFigureOut">
              <a:rPr lang="en-US" smtClean="0"/>
              <a:t>8/18/2021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2798249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659779-5A08-469A-A122-0E75FAE43AC3}" type="datetimeFigureOut">
              <a:rPr lang="en-US" smtClean="0"/>
              <a:t>8/18/2021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3133592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659779-5A08-469A-A122-0E75FAE43AC3}" type="datetimeFigureOut">
              <a:rPr lang="en-US" smtClean="0"/>
              <a:t>8/18/2021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1396196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659779-5A08-469A-A122-0E75FAE43AC3}" type="datetimeFigureOut">
              <a:rPr lang="en-US" smtClean="0"/>
              <a:t>8/18/2021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1706227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659779-5A08-469A-A122-0E75FAE43AC3}" type="datetimeFigureOut">
              <a:rPr lang="en-US" smtClean="0"/>
              <a:t>8/18/2021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BD4B99-024A-4BA6-AB6A-D516334B031E}" type="slidenum">
              <a:rPr lang="en-US" smtClean="0"/>
              <a:t>‹#›</a:t>
            </a:fld>
            <a:endParaRPr lang="en-US"/>
          </a:p>
        </p:txBody>
      </p:sp>
    </p:spTree>
    <p:extLst>
      <p:ext uri="{BB962C8B-B14F-4D97-AF65-F5344CB8AC3E}">
        <p14:creationId xmlns:p14="http://schemas.microsoft.com/office/powerpoint/2010/main" val="96109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9688A-E049-4643-9D0D-334BF18B88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558960-D3DA-440D-9836-9AF7B3C45E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82596B-DBC5-4122-AAC9-765279E42E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E978DE-E79D-4A70-86FB-6D8BC1569C72}"/>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6" name="Footer Placeholder 5">
            <a:extLst>
              <a:ext uri="{FF2B5EF4-FFF2-40B4-BE49-F238E27FC236}">
                <a16:creationId xmlns:a16="http://schemas.microsoft.com/office/drawing/2014/main" id="{FADDF806-B3FE-457B-BF3A-0264E83129A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926151-0340-477B-955C-17C811AF0166}"/>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2876199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1FD08-2088-443C-9CAC-42225DF666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63BBE8-680A-4B67-8C35-1CF81C1980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7621E-ACC3-448A-B750-86D0F45056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1F9733-C24F-4793-A12C-A97F0420C9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177454-496A-40F9-A4F0-CEC66C1727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28CF16-C493-49B4-AB53-FBEABF74775B}"/>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8" name="Footer Placeholder 7">
            <a:extLst>
              <a:ext uri="{FF2B5EF4-FFF2-40B4-BE49-F238E27FC236}">
                <a16:creationId xmlns:a16="http://schemas.microsoft.com/office/drawing/2014/main" id="{EA6C0DEA-3034-4F0E-8D74-6208C1A7368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76D8A63-580D-465B-BDB7-56820F743193}"/>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3145224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35182-8701-48A9-B62B-B7DD05A20C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59EE32-5166-448E-925E-308F14527E30}"/>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4" name="Footer Placeholder 3">
            <a:extLst>
              <a:ext uri="{FF2B5EF4-FFF2-40B4-BE49-F238E27FC236}">
                <a16:creationId xmlns:a16="http://schemas.microsoft.com/office/drawing/2014/main" id="{DC9D9222-8C59-4079-B821-F514FD8563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A1DE28D-A1A1-418E-94D9-EEC04164696C}"/>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2323416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6F56C5-C946-40D0-8F26-961ED8A4ADD3}"/>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3" name="Footer Placeholder 2">
            <a:extLst>
              <a:ext uri="{FF2B5EF4-FFF2-40B4-BE49-F238E27FC236}">
                <a16:creationId xmlns:a16="http://schemas.microsoft.com/office/drawing/2014/main" id="{9B2ACD00-D1FC-4C13-919F-B6471D32C7D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5C57086-914E-4CCA-AD69-81739A0713CA}"/>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258606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7BC3D-619D-4204-A7D7-B5710A41C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3F0C9E-A990-4461-89BB-264B6024CA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D404C0-0CE9-4F72-8D5B-58417464D1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081A5D-DEDB-4B23-8E93-3AE2839B4450}"/>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6" name="Footer Placeholder 5">
            <a:extLst>
              <a:ext uri="{FF2B5EF4-FFF2-40B4-BE49-F238E27FC236}">
                <a16:creationId xmlns:a16="http://schemas.microsoft.com/office/drawing/2014/main" id="{48BF5DA3-2267-49FA-8DA7-5966DE806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B40D3A0-B65C-4A99-A66E-197EE678AB74}"/>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4289704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0EC75-F6AE-4D0F-B445-BB0A897DF8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942EA4-6964-44FE-AE4B-61A5105754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7387BEB-3E24-4D07-85B1-74276BA162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96A108-865C-4E5D-804B-F02223F0B1E6}"/>
              </a:ext>
            </a:extLst>
          </p:cNvPr>
          <p:cNvSpPr>
            <a:spLocks noGrp="1"/>
          </p:cNvSpPr>
          <p:nvPr>
            <p:ph type="dt" sz="half" idx="10"/>
          </p:nvPr>
        </p:nvSpPr>
        <p:spPr/>
        <p:txBody>
          <a:bodyPr/>
          <a:lstStyle/>
          <a:p>
            <a:fld id="{A9F029B0-F3DA-4217-8938-65787F954F73}" type="datetimeFigureOut">
              <a:rPr lang="en-US" smtClean="0"/>
              <a:t>8/18/2021</a:t>
            </a:fld>
            <a:endParaRPr lang="en-US" dirty="0"/>
          </a:p>
        </p:txBody>
      </p:sp>
      <p:sp>
        <p:nvSpPr>
          <p:cNvPr id="6" name="Footer Placeholder 5">
            <a:extLst>
              <a:ext uri="{FF2B5EF4-FFF2-40B4-BE49-F238E27FC236}">
                <a16:creationId xmlns:a16="http://schemas.microsoft.com/office/drawing/2014/main" id="{5ABA9AA6-543E-4B48-8135-E7A788B69B4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95329F-6128-40B3-B7AF-E0601359F29C}"/>
              </a:ext>
            </a:extLst>
          </p:cNvPr>
          <p:cNvSpPr>
            <a:spLocks noGrp="1"/>
          </p:cNvSpPr>
          <p:nvPr>
            <p:ph type="sldNum" sz="quarter" idx="12"/>
          </p:nvPr>
        </p:nvSpPr>
        <p:spPr/>
        <p:txBody>
          <a:bodyPr/>
          <a:lstStyle/>
          <a:p>
            <a:fld id="{4F2BA35C-979E-4BEC-89A9-2D723BAA0059}" type="slidenum">
              <a:rPr lang="en-US" smtClean="0"/>
              <a:t>‹#›</a:t>
            </a:fld>
            <a:endParaRPr lang="en-US" dirty="0"/>
          </a:p>
        </p:txBody>
      </p:sp>
    </p:spTree>
    <p:extLst>
      <p:ext uri="{BB962C8B-B14F-4D97-AF65-F5344CB8AC3E}">
        <p14:creationId xmlns:p14="http://schemas.microsoft.com/office/powerpoint/2010/main" val="2282574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8FF798-CD1A-4652-9C81-1857FF5E8B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F85488-8575-4763-B559-7128FAAF37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871C5-0A0F-4776-AFC4-6FC3F000D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F029B0-F3DA-4217-8938-65787F954F73}" type="datetimeFigureOut">
              <a:rPr lang="en-US" smtClean="0"/>
              <a:t>8/18/2021</a:t>
            </a:fld>
            <a:endParaRPr lang="en-US" dirty="0"/>
          </a:p>
        </p:txBody>
      </p:sp>
      <p:sp>
        <p:nvSpPr>
          <p:cNvPr id="5" name="Footer Placeholder 4">
            <a:extLst>
              <a:ext uri="{FF2B5EF4-FFF2-40B4-BE49-F238E27FC236}">
                <a16:creationId xmlns:a16="http://schemas.microsoft.com/office/drawing/2014/main" id="{5D0C0F79-631B-4422-AAE9-9EBE8AEB2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9F5F141-99A0-47E7-BADE-E2C1FA8350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2BA35C-979E-4BEC-89A9-2D723BAA0059}" type="slidenum">
              <a:rPr lang="en-US" smtClean="0"/>
              <a:t>‹#›</a:t>
            </a:fld>
            <a:endParaRPr lang="en-US" dirty="0"/>
          </a:p>
        </p:txBody>
      </p:sp>
    </p:spTree>
    <p:extLst>
      <p:ext uri="{BB962C8B-B14F-4D97-AF65-F5344CB8AC3E}">
        <p14:creationId xmlns:p14="http://schemas.microsoft.com/office/powerpoint/2010/main" val="3492329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83FD056D-4F78-40D7-9E70-5C40E47CF28E}" type="datetimeFigureOut">
              <a:rPr lang="en-US" smtClean="0"/>
              <a:pPr/>
              <a:t>8/18/2021</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FBEB55A4-7C64-4D08-ABDD-2E63E7F59A7F}" type="slidenum">
              <a:rPr lang="en-US" smtClean="0"/>
              <a:pPr/>
              <a:t>‹#›</a:t>
            </a:fld>
            <a:endParaRPr lang="en-US" dirty="0"/>
          </a:p>
        </p:txBody>
      </p:sp>
    </p:spTree>
    <p:extLst>
      <p:ext uri="{BB962C8B-B14F-4D97-AF65-F5344CB8AC3E}">
        <p14:creationId xmlns:p14="http://schemas.microsoft.com/office/powerpoint/2010/main" val="147042846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471221"/>
      </p:ext>
    </p:extLst>
  </p:cSld>
  <p:clrMap bg1="lt1" tx1="dk1" bg2="lt2" tx2="dk2" accent1="accent1" accent2="accent2" accent3="accent3" accent4="accent4" accent5="accent5" accent6="accent6" hlink="hlink" folHlink="folHlink"/>
  <p:sldLayoutIdLst>
    <p:sldLayoutId id="2147483718" r:id="rId1"/>
  </p:sldLayoutIdLst>
  <p:hf hdr="0" ft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659779-5A08-469A-A122-0E75FAE43AC3}" type="datetimeFigureOut">
              <a:rPr lang="en-US" smtClean="0"/>
              <a:t>8/18/2021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D4B99-024A-4BA6-AB6A-D516334B031E}" type="slidenum">
              <a:rPr lang="en-US" smtClean="0"/>
              <a:t>‹#›</a:t>
            </a:fld>
            <a:endParaRPr lang="en-US"/>
          </a:p>
        </p:txBody>
      </p:sp>
    </p:spTree>
    <p:extLst>
      <p:ext uri="{BB962C8B-B14F-4D97-AF65-F5344CB8AC3E}">
        <p14:creationId xmlns:p14="http://schemas.microsoft.com/office/powerpoint/2010/main" val="22210342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7.jpg"/><Relationship Id="rId11" Type="http://schemas.openxmlformats.org/officeDocument/2006/relationships/image" Target="../media/image12.tiff"/><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303146" y="-221941"/>
            <a:ext cx="5088732" cy="2902998"/>
          </a:xfrm>
        </p:spPr>
        <p:txBody>
          <a:bodyPr anchor="b">
            <a:normAutofit/>
          </a:bodyPr>
          <a:lstStyle/>
          <a:p>
            <a:pPr algn="l"/>
            <a:r>
              <a:rPr lang="en-US" sz="8000" dirty="0">
                <a:solidFill>
                  <a:schemeClr val="bg1"/>
                </a:solidFill>
              </a:rPr>
              <a:t>Welcome</a:t>
            </a:r>
            <a:br>
              <a:rPr lang="en-US" dirty="0">
                <a:solidFill>
                  <a:schemeClr val="bg1"/>
                </a:solidFill>
              </a:rPr>
            </a:br>
            <a:endParaRPr lang="en-US"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6746627" y="2681057"/>
            <a:ext cx="4645250" cy="3217699"/>
          </a:xfrm>
        </p:spPr>
        <p:txBody>
          <a:bodyPr anchor="t">
            <a:normAutofit fontScale="92500" lnSpcReduction="20000"/>
          </a:bodyPr>
          <a:lstStyle/>
          <a:p>
            <a:pPr algn="l"/>
            <a:r>
              <a:rPr lang="en-US" sz="2000" dirty="0">
                <a:solidFill>
                  <a:schemeClr val="bg1"/>
                </a:solidFill>
              </a:rPr>
              <a:t>August 19</a:t>
            </a:r>
            <a:r>
              <a:rPr lang="en-US" sz="2000" baseline="30000" dirty="0">
                <a:solidFill>
                  <a:schemeClr val="bg1"/>
                </a:solidFill>
              </a:rPr>
              <a:t>th</a:t>
            </a:r>
            <a:r>
              <a:rPr lang="en-US" sz="2000" dirty="0">
                <a:solidFill>
                  <a:schemeClr val="bg1"/>
                </a:solidFill>
              </a:rPr>
              <a:t> Medicare Symposium</a:t>
            </a:r>
          </a:p>
          <a:p>
            <a:pPr algn="l"/>
            <a:r>
              <a:rPr lang="en-US" sz="2000" dirty="0">
                <a:solidFill>
                  <a:schemeClr val="bg1"/>
                </a:solidFill>
              </a:rPr>
              <a:t>8:30 BREAKFAST</a:t>
            </a:r>
          </a:p>
          <a:p>
            <a:pPr algn="l"/>
            <a:r>
              <a:rPr lang="en-US" sz="2000" dirty="0">
                <a:solidFill>
                  <a:schemeClr val="bg1"/>
                </a:solidFill>
              </a:rPr>
              <a:t>9:00 PROGRAM </a:t>
            </a:r>
            <a:r>
              <a:rPr lang="en-US" sz="2000" dirty="0" err="1">
                <a:solidFill>
                  <a:schemeClr val="bg1"/>
                </a:solidFill>
              </a:rPr>
              <a:t>Begings</a:t>
            </a:r>
            <a:endParaRPr lang="en-US" sz="2000" dirty="0">
              <a:solidFill>
                <a:schemeClr val="bg1"/>
              </a:solidFill>
            </a:endParaRPr>
          </a:p>
          <a:p>
            <a:pPr algn="l"/>
            <a:r>
              <a:rPr lang="en-US" sz="2000" dirty="0">
                <a:solidFill>
                  <a:schemeClr val="bg1"/>
                </a:solidFill>
              </a:rPr>
              <a:t>12:15 LUNCH</a:t>
            </a:r>
          </a:p>
          <a:p>
            <a:pPr algn="l"/>
            <a:r>
              <a:rPr lang="en-US" sz="2000" dirty="0">
                <a:solidFill>
                  <a:schemeClr val="bg1"/>
                </a:solidFill>
              </a:rPr>
              <a:t>3:00 Networking</a:t>
            </a:r>
          </a:p>
          <a:p>
            <a:pPr algn="l"/>
            <a:r>
              <a:rPr lang="en-US" sz="2000" dirty="0">
                <a:solidFill>
                  <a:schemeClr val="bg1"/>
                </a:solidFill>
              </a:rPr>
              <a:t>3:30 ROYALS RAFFLE MUST BE PRESENT TO WIN.</a:t>
            </a:r>
          </a:p>
          <a:p>
            <a:pPr algn="l"/>
            <a:endParaRPr lang="en-US" sz="2000" dirty="0">
              <a:solidFill>
                <a:schemeClr val="bg1"/>
              </a:solidFill>
            </a:endParaRPr>
          </a:p>
          <a:p>
            <a:pPr algn="l"/>
            <a:r>
              <a:rPr lang="en-US" sz="2000" dirty="0">
                <a:solidFill>
                  <a:schemeClr val="bg1"/>
                </a:solidFill>
              </a:rPr>
              <a:t>You must be in attendance all day for the 5 CE credits. </a:t>
            </a: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4EA327C-16D5-4259-B84B-8ED466A4E1B3}"/>
              </a:ext>
            </a:extLst>
          </p:cNvPr>
          <p:cNvPicPr/>
          <p:nvPr/>
        </p:nvPicPr>
        <p:blipFill>
          <a:blip r:embed="rId3">
            <a:extLst>
              <a:ext uri="{28A0092B-C50C-407E-A947-70E740481C1C}">
                <a14:useLocalDpi xmlns:a14="http://schemas.microsoft.com/office/drawing/2010/main" val="0"/>
              </a:ext>
            </a:extLst>
          </a:blip>
          <a:stretch>
            <a:fillRect/>
          </a:stretch>
        </p:blipFill>
        <p:spPr>
          <a:xfrm>
            <a:off x="914423" y="1229558"/>
            <a:ext cx="4052432" cy="2057400"/>
          </a:xfrm>
          <a:prstGeom prst="rect">
            <a:avLst/>
          </a:prstGeom>
        </p:spPr>
      </p:pic>
    </p:spTree>
    <p:extLst>
      <p:ext uri="{BB962C8B-B14F-4D97-AF65-F5344CB8AC3E}">
        <p14:creationId xmlns:p14="http://schemas.microsoft.com/office/powerpoint/2010/main" val="1939183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96000" y="1783959"/>
            <a:ext cx="5295878" cy="2889114"/>
          </a:xfrm>
        </p:spPr>
        <p:txBody>
          <a:bodyPr anchor="b">
            <a:normAutofit/>
          </a:bodyPr>
          <a:lstStyle/>
          <a:p>
            <a:pPr algn="l"/>
            <a:r>
              <a:rPr lang="en-US" sz="4000" dirty="0">
                <a:solidFill>
                  <a:schemeClr val="bg1"/>
                </a:solidFill>
              </a:rPr>
              <a:t>Thank you for attending our Medicare Symposium. </a:t>
            </a:r>
            <a:br>
              <a:rPr lang="en-US" sz="4000" dirty="0">
                <a:solidFill>
                  <a:schemeClr val="bg1"/>
                </a:solidFill>
              </a:rPr>
            </a:br>
            <a:r>
              <a:rPr lang="en-US" sz="4000" dirty="0">
                <a:solidFill>
                  <a:schemeClr val="bg1"/>
                </a:solidFill>
              </a:rPr>
              <a:t>Complete and return your survey for your CE. </a:t>
            </a: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788241" y="4750893"/>
            <a:ext cx="5603636" cy="1147863"/>
          </a:xfrm>
        </p:spPr>
        <p:txBody>
          <a:bodyPr anchor="t">
            <a:normAutofit/>
          </a:bodyPr>
          <a:lstStyle/>
          <a:p>
            <a:pPr algn="l"/>
            <a:r>
              <a:rPr lang="en-US" sz="2000" dirty="0">
                <a:solidFill>
                  <a:schemeClr val="bg1"/>
                </a:solidFill>
              </a:rPr>
              <a:t>Let us know how you can get involved in making our chapter stronger. </a:t>
            </a: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1BE89C1-A99B-4E3D-9012-E67CEB9CA290}"/>
              </a:ext>
            </a:extLst>
          </p:cNvPr>
          <p:cNvPicPr/>
          <p:nvPr/>
        </p:nvPicPr>
        <p:blipFill>
          <a:blip r:embed="rId3">
            <a:extLst>
              <a:ext uri="{28A0092B-C50C-407E-A947-70E740481C1C}">
                <a14:useLocalDpi xmlns:a14="http://schemas.microsoft.com/office/drawing/2010/main" val="0"/>
              </a:ext>
            </a:extLst>
          </a:blip>
          <a:stretch>
            <a:fillRect/>
          </a:stretch>
        </p:blipFill>
        <p:spPr>
          <a:xfrm>
            <a:off x="706582" y="1383965"/>
            <a:ext cx="3105503" cy="1296889"/>
          </a:xfrm>
          <a:prstGeom prst="rect">
            <a:avLst/>
          </a:prstGeom>
        </p:spPr>
      </p:pic>
    </p:spTree>
    <p:extLst>
      <p:ext uri="{BB962C8B-B14F-4D97-AF65-F5344CB8AC3E}">
        <p14:creationId xmlns:p14="http://schemas.microsoft.com/office/powerpoint/2010/main" val="47496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19216" y="1783959"/>
            <a:ext cx="6172783" cy="2889114"/>
          </a:xfrm>
        </p:spPr>
        <p:txBody>
          <a:bodyPr anchor="b">
            <a:normAutofit/>
          </a:bodyPr>
          <a:lstStyle/>
          <a:p>
            <a:pPr algn="l"/>
            <a:r>
              <a:rPr lang="en-US" sz="4000" dirty="0">
                <a:solidFill>
                  <a:schemeClr val="bg1"/>
                </a:solidFill>
              </a:rPr>
              <a:t>Thank you to Platinum  Sponsors</a:t>
            </a:r>
            <a:br>
              <a:rPr lang="en-US" sz="4000" dirty="0">
                <a:solidFill>
                  <a:schemeClr val="bg1"/>
                </a:solidFill>
              </a:rPr>
            </a:br>
            <a:br>
              <a:rPr lang="en-US" sz="4000" dirty="0">
                <a:solidFill>
                  <a:schemeClr val="bg1"/>
                </a:solidFill>
              </a:rPr>
            </a:br>
            <a:endParaRPr lang="en-US" sz="4000"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679347" y="3657601"/>
            <a:ext cx="6283354" cy="2241156"/>
          </a:xfrm>
        </p:spPr>
        <p:txBody>
          <a:bodyPr anchor="t">
            <a:normAutofit/>
          </a:bodyPr>
          <a:lstStyle/>
          <a:p>
            <a:pPr algn="l"/>
            <a:endParaRPr lang="en-US" sz="2000" dirty="0">
              <a:solidFill>
                <a:schemeClr val="bg1"/>
              </a:solidFill>
            </a:endParaRPr>
          </a:p>
          <a:p>
            <a:pPr algn="l"/>
            <a:r>
              <a:rPr lang="en-US" sz="4400" dirty="0">
                <a:solidFill>
                  <a:schemeClr val="bg1"/>
                </a:solidFill>
              </a:rPr>
              <a:t>Humana</a:t>
            </a:r>
          </a:p>
          <a:p>
            <a:pPr algn="l"/>
            <a:r>
              <a:rPr lang="en-US" sz="4400" dirty="0" err="1">
                <a:solidFill>
                  <a:schemeClr val="bg1"/>
                </a:solidFill>
              </a:rPr>
              <a:t>BlueKC</a:t>
            </a:r>
            <a:endParaRPr lang="en-US" sz="4400" dirty="0">
              <a:solidFill>
                <a:schemeClr val="bg1"/>
              </a:solidFill>
            </a:endParaRPr>
          </a:p>
          <a:p>
            <a:pPr algn="l"/>
            <a:endParaRPr lang="en-US" sz="2000" dirty="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9163F369-6E6B-45DE-8802-E2E4698E76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9382" y="1768372"/>
            <a:ext cx="4047843" cy="1953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205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B0DED-83CC-4B96-89EE-8B465C375241}"/>
              </a:ext>
            </a:extLst>
          </p:cNvPr>
          <p:cNvSpPr>
            <a:spLocks noGrp="1"/>
          </p:cNvSpPr>
          <p:nvPr>
            <p:ph type="title"/>
          </p:nvPr>
        </p:nvSpPr>
        <p:spPr>
          <a:xfrm>
            <a:off x="650449" y="4445251"/>
            <a:ext cx="10901471" cy="1350712"/>
          </a:xfrm>
          <a:noFill/>
        </p:spPr>
        <p:txBody>
          <a:bodyPr vert="horz" lIns="91440" tIns="45720" rIns="91440" bIns="45720" rtlCol="0" anchor="b">
            <a:normAutofit fontScale="90000"/>
          </a:bodyPr>
          <a:lstStyle/>
          <a:p>
            <a:pPr algn="ctr"/>
            <a:r>
              <a:rPr lang="en-US" sz="1800" dirty="0"/>
              <a:t>Thank you for attending, we are excited to share some great speakers today. </a:t>
            </a:r>
            <a:br>
              <a:rPr lang="en-US" sz="1800" dirty="0"/>
            </a:br>
            <a:br>
              <a:rPr lang="en-US" sz="1800" dirty="0"/>
            </a:br>
            <a:r>
              <a:rPr lang="en-US" sz="1800" dirty="0"/>
              <a:t>Thank you to all our Sponsors and Board that worked so hard to make this event happen.  </a:t>
            </a:r>
            <a:br>
              <a:rPr lang="en-US" sz="1800" dirty="0"/>
            </a:br>
            <a:br>
              <a:rPr lang="en-US" sz="1800" dirty="0"/>
            </a:br>
            <a:br>
              <a:rPr lang="en-US" sz="1800" dirty="0"/>
            </a:br>
            <a:endParaRPr lang="en-US" sz="1800" dirty="0"/>
          </a:p>
        </p:txBody>
      </p:sp>
      <p:sp>
        <p:nvSpPr>
          <p:cNvPr id="8" name="Rounded Rectangle 18">
            <a:extLst>
              <a:ext uri="{FF2B5EF4-FFF2-40B4-BE49-F238E27FC236}">
                <a16:creationId xmlns:a16="http://schemas.microsoft.com/office/drawing/2014/main" id="{283A93BD-A469-4D4C-8A1F-5668AE9758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28565" y="503573"/>
            <a:ext cx="7134870" cy="3599401"/>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F2D5FF9-CBCC-49A2-B1C5-43EDBC552CB8}"/>
              </a:ext>
            </a:extLst>
          </p:cNvPr>
          <p:cNvPicPr/>
          <p:nvPr/>
        </p:nvPicPr>
        <p:blipFill>
          <a:blip r:embed="rId3">
            <a:extLst>
              <a:ext uri="{28A0092B-C50C-407E-A947-70E740481C1C}">
                <a14:useLocalDpi xmlns:a14="http://schemas.microsoft.com/office/drawing/2010/main" val="0"/>
              </a:ext>
            </a:extLst>
          </a:blip>
          <a:stretch>
            <a:fillRect/>
          </a:stretch>
        </p:blipFill>
        <p:spPr>
          <a:xfrm>
            <a:off x="3470564" y="924791"/>
            <a:ext cx="4894118" cy="2821074"/>
          </a:xfrm>
          <a:prstGeom prst="rect">
            <a:avLst/>
          </a:prstGeom>
        </p:spPr>
      </p:pic>
    </p:spTree>
    <p:extLst>
      <p:ext uri="{BB962C8B-B14F-4D97-AF65-F5344CB8AC3E}">
        <p14:creationId xmlns:p14="http://schemas.microsoft.com/office/powerpoint/2010/main" val="1197995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6283354" y="1"/>
            <a:ext cx="5908646" cy="6325298"/>
          </a:xfrm>
        </p:spPr>
        <p:txBody>
          <a:bodyPr anchor="t">
            <a:normAutofit fontScale="25000" lnSpcReduction="20000"/>
          </a:bodyPr>
          <a:lstStyle/>
          <a:p>
            <a:pPr algn="l"/>
            <a:endParaRPr lang="en-US" sz="2000" dirty="0">
              <a:solidFill>
                <a:schemeClr val="bg1"/>
              </a:solidFill>
            </a:endParaRPr>
          </a:p>
          <a:p>
            <a:pPr algn="l"/>
            <a:r>
              <a:rPr lang="en-US" sz="2000" dirty="0">
                <a:solidFill>
                  <a:schemeClr val="bg1"/>
                </a:solidFill>
              </a:rPr>
              <a:t>     </a:t>
            </a:r>
            <a:r>
              <a:rPr lang="en-US" sz="8000" dirty="0">
                <a:solidFill>
                  <a:schemeClr val="bg1"/>
                </a:solidFill>
              </a:rPr>
              <a:t>2021 Board Members:</a:t>
            </a:r>
          </a:p>
          <a:p>
            <a:pPr algn="l"/>
            <a:r>
              <a:rPr lang="en-US" sz="8000" dirty="0">
                <a:solidFill>
                  <a:schemeClr val="bg1"/>
                </a:solidFill>
              </a:rPr>
              <a:t>      President Doreen Hull   </a:t>
            </a:r>
          </a:p>
          <a:p>
            <a:pPr algn="l"/>
            <a:r>
              <a:rPr lang="en-US" sz="8000" dirty="0">
                <a:solidFill>
                  <a:schemeClr val="bg1"/>
                </a:solidFill>
              </a:rPr>
              <a:t>      Past President and Current Vice President Porter Guttery</a:t>
            </a:r>
          </a:p>
          <a:p>
            <a:pPr algn="l"/>
            <a:r>
              <a:rPr lang="en-US" sz="8000" dirty="0">
                <a:solidFill>
                  <a:schemeClr val="bg1"/>
                </a:solidFill>
              </a:rPr>
              <a:t>       Secretary: </a:t>
            </a:r>
            <a:r>
              <a:rPr lang="en-US" sz="8000" dirty="0">
                <a:solidFill>
                  <a:srgbClr val="FFFF00"/>
                </a:solidFill>
              </a:rPr>
              <a:t>Open </a:t>
            </a:r>
          </a:p>
          <a:p>
            <a:pPr algn="l"/>
            <a:r>
              <a:rPr lang="en-US" sz="8000" dirty="0">
                <a:solidFill>
                  <a:schemeClr val="bg1"/>
                </a:solidFill>
              </a:rPr>
              <a:t>      Treasurer Jason Powers</a:t>
            </a:r>
          </a:p>
          <a:p>
            <a:pPr algn="l"/>
            <a:r>
              <a:rPr lang="en-US" sz="8000" dirty="0">
                <a:solidFill>
                  <a:schemeClr val="bg1"/>
                </a:solidFill>
              </a:rPr>
              <a:t>     Social Media Chair Marcus Hood</a:t>
            </a:r>
          </a:p>
          <a:p>
            <a:pPr algn="l"/>
            <a:r>
              <a:rPr lang="en-US" sz="8000" dirty="0">
                <a:solidFill>
                  <a:schemeClr val="bg1"/>
                </a:solidFill>
              </a:rPr>
              <a:t>      Membership Chair Tom Morrill</a:t>
            </a:r>
          </a:p>
          <a:p>
            <a:pPr algn="l"/>
            <a:r>
              <a:rPr lang="en-US" sz="8000" dirty="0">
                <a:solidFill>
                  <a:schemeClr val="bg1"/>
                </a:solidFill>
              </a:rPr>
              <a:t>      Events Chair: </a:t>
            </a:r>
            <a:r>
              <a:rPr lang="en-US" sz="8000" dirty="0">
                <a:solidFill>
                  <a:srgbClr val="FFFF00"/>
                </a:solidFill>
              </a:rPr>
              <a:t>Open</a:t>
            </a:r>
          </a:p>
          <a:p>
            <a:pPr algn="l"/>
            <a:r>
              <a:rPr lang="en-US" sz="8000" dirty="0">
                <a:solidFill>
                  <a:schemeClr val="bg1"/>
                </a:solidFill>
              </a:rPr>
              <a:t>      Legislative &amp; Media Relations </a:t>
            </a:r>
          </a:p>
          <a:p>
            <a:pPr algn="l"/>
            <a:r>
              <a:rPr lang="en-US" sz="8000" dirty="0">
                <a:solidFill>
                  <a:schemeClr val="bg1"/>
                </a:solidFill>
              </a:rPr>
              <a:t>	Chair Beverly Gossage </a:t>
            </a:r>
          </a:p>
          <a:p>
            <a:pPr algn="l"/>
            <a:r>
              <a:rPr lang="en-US" sz="8000" dirty="0">
                <a:solidFill>
                  <a:schemeClr val="bg1"/>
                </a:solidFill>
              </a:rPr>
              <a:t>      Awards Chair Belinda Davis</a:t>
            </a:r>
          </a:p>
          <a:p>
            <a:pPr algn="l"/>
            <a:r>
              <a:rPr lang="en-US" sz="8000" dirty="0">
                <a:solidFill>
                  <a:schemeClr val="bg1"/>
                </a:solidFill>
              </a:rPr>
              <a:t>      Professional Development Chair Pam Luthi</a:t>
            </a:r>
          </a:p>
          <a:p>
            <a:pPr algn="l"/>
            <a:r>
              <a:rPr lang="en-US" sz="8000" dirty="0">
                <a:solidFill>
                  <a:schemeClr val="bg1"/>
                </a:solidFill>
              </a:rPr>
              <a:t>      Strategic partnerships and Sponsor Chair                	Tim   </a:t>
            </a:r>
            <a:r>
              <a:rPr lang="en-US" sz="8000" dirty="0" err="1">
                <a:solidFill>
                  <a:schemeClr val="bg1"/>
                </a:solidFill>
              </a:rPr>
              <a:t>merson</a:t>
            </a:r>
            <a:r>
              <a:rPr lang="en-US" sz="8000" dirty="0">
                <a:solidFill>
                  <a:schemeClr val="bg1"/>
                </a:solidFill>
              </a:rPr>
              <a:t> </a:t>
            </a:r>
          </a:p>
          <a:p>
            <a:pPr algn="l"/>
            <a:r>
              <a:rPr lang="en-US" sz="8000" dirty="0">
                <a:solidFill>
                  <a:schemeClr val="bg1"/>
                </a:solidFill>
              </a:rPr>
              <a:t>      Vanguard Chair Kristi Haskell </a:t>
            </a:r>
          </a:p>
          <a:p>
            <a:pPr algn="l"/>
            <a:r>
              <a:rPr lang="en-US" sz="8000" dirty="0">
                <a:solidFill>
                  <a:schemeClr val="bg1"/>
                </a:solidFill>
              </a:rPr>
              <a:t>      Continuing Education Chair Kay Schweiger</a:t>
            </a:r>
          </a:p>
          <a:p>
            <a:pPr algn="l"/>
            <a:r>
              <a:rPr lang="en-US" sz="8000" dirty="0">
                <a:solidFill>
                  <a:schemeClr val="bg1"/>
                </a:solidFill>
              </a:rPr>
              <a:t>	</a:t>
            </a:r>
          </a:p>
          <a:p>
            <a:pPr algn="l"/>
            <a:r>
              <a:rPr lang="en-US" sz="8000" dirty="0">
                <a:solidFill>
                  <a:schemeClr val="bg1"/>
                </a:solidFill>
              </a:rPr>
              <a:t>      HUPAC Chair: Open</a:t>
            </a:r>
          </a:p>
          <a:p>
            <a:pPr algn="l"/>
            <a:endParaRPr lang="en-US" sz="2000" dirty="0">
              <a:solidFill>
                <a:schemeClr val="bg1"/>
              </a:solidFill>
            </a:endParaRPr>
          </a:p>
          <a:p>
            <a:pPr algn="l"/>
            <a:endParaRPr lang="en-US" sz="2000" dirty="0">
              <a:solidFill>
                <a:schemeClr val="bg1"/>
              </a:solidFill>
            </a:endParaRPr>
          </a:p>
          <a:p>
            <a:pPr algn="l"/>
            <a:r>
              <a:rPr lang="en-US" sz="2000" dirty="0">
                <a:solidFill>
                  <a:schemeClr val="bg1"/>
                </a:solidFill>
              </a:rPr>
              <a:t>	</a:t>
            </a:r>
            <a:r>
              <a:rPr lang="en-US" sz="5100" dirty="0">
                <a:solidFill>
                  <a:schemeClr val="bg1"/>
                </a:solidFill>
              </a:rPr>
              <a:t>visit us at gkcahu.org</a:t>
            </a:r>
          </a:p>
          <a:p>
            <a:pPr algn="l"/>
            <a:endParaRPr lang="en-US" sz="3100" dirty="0">
              <a:solidFill>
                <a:schemeClr val="bg1"/>
              </a:solidFill>
            </a:endParaRPr>
          </a:p>
          <a:p>
            <a:pPr algn="l"/>
            <a:endParaRPr lang="en-US" sz="2000" dirty="0">
              <a:solidFill>
                <a:schemeClr val="bg1"/>
              </a:solidFill>
            </a:endParaRPr>
          </a:p>
          <a:p>
            <a:pPr algn="l"/>
            <a:r>
              <a:rPr lang="en-US" sz="2000" dirty="0">
                <a:solidFill>
                  <a:schemeClr val="bg1"/>
                </a:solidFill>
              </a:rPr>
              <a:t>    </a:t>
            </a: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6BBE83C-A008-4E0E-A4E0-F46D914BA9F2}"/>
              </a:ext>
            </a:extLst>
          </p:cNvPr>
          <p:cNvPicPr/>
          <p:nvPr/>
        </p:nvPicPr>
        <p:blipFill>
          <a:blip r:embed="rId3">
            <a:extLst>
              <a:ext uri="{28A0092B-C50C-407E-A947-70E740481C1C}">
                <a14:useLocalDpi xmlns:a14="http://schemas.microsoft.com/office/drawing/2010/main" val="0"/>
              </a:ext>
            </a:extLst>
          </a:blip>
          <a:stretch>
            <a:fillRect/>
          </a:stretch>
        </p:blipFill>
        <p:spPr>
          <a:xfrm>
            <a:off x="1135523" y="1584671"/>
            <a:ext cx="2885759" cy="1262438"/>
          </a:xfrm>
          <a:prstGeom prst="rect">
            <a:avLst/>
          </a:prstGeom>
        </p:spPr>
      </p:pic>
    </p:spTree>
    <p:extLst>
      <p:ext uri="{BB962C8B-B14F-4D97-AF65-F5344CB8AC3E}">
        <p14:creationId xmlns:p14="http://schemas.microsoft.com/office/powerpoint/2010/main" val="220279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19216" y="1783959"/>
            <a:ext cx="6172783" cy="2889114"/>
          </a:xfrm>
        </p:spPr>
        <p:txBody>
          <a:bodyPr anchor="b">
            <a:normAutofit/>
          </a:bodyPr>
          <a:lstStyle/>
          <a:p>
            <a:pPr algn="l"/>
            <a:r>
              <a:rPr lang="en-US" sz="4000" dirty="0">
                <a:solidFill>
                  <a:schemeClr val="bg1"/>
                </a:solidFill>
              </a:rPr>
              <a:t> </a:t>
            </a:r>
            <a:br>
              <a:rPr lang="en-US" sz="4000" dirty="0">
                <a:solidFill>
                  <a:schemeClr val="bg1"/>
                </a:solidFill>
              </a:rPr>
            </a:br>
            <a:endParaRPr lang="en-US" sz="4000"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679347" y="3657601"/>
            <a:ext cx="6283354" cy="2241156"/>
          </a:xfrm>
        </p:spPr>
        <p:txBody>
          <a:bodyPr anchor="t">
            <a:normAutofit/>
          </a:bodyPr>
          <a:lstStyle/>
          <a:p>
            <a:pPr algn="l"/>
            <a:endParaRPr lang="en-US" sz="2000" dirty="0">
              <a:solidFill>
                <a:schemeClr val="bg1"/>
              </a:solidFill>
            </a:endParaRPr>
          </a:p>
          <a:p>
            <a:pPr algn="l"/>
            <a:endParaRPr lang="en-US" sz="2000" dirty="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0B5B682-18E5-4072-A9EF-DF9C5BF8D01D}"/>
              </a:ext>
            </a:extLst>
          </p:cNvPr>
          <p:cNvPicPr/>
          <p:nvPr/>
        </p:nvPicPr>
        <p:blipFill>
          <a:blip r:embed="rId3">
            <a:extLst>
              <a:ext uri="{28A0092B-C50C-407E-A947-70E740481C1C}">
                <a14:useLocalDpi xmlns:a14="http://schemas.microsoft.com/office/drawing/2010/main" val="0"/>
              </a:ext>
            </a:extLst>
          </a:blip>
          <a:stretch>
            <a:fillRect/>
          </a:stretch>
        </p:blipFill>
        <p:spPr>
          <a:xfrm>
            <a:off x="439333" y="1319645"/>
            <a:ext cx="3613122" cy="1098044"/>
          </a:xfrm>
          <a:prstGeom prst="rect">
            <a:avLst/>
          </a:prstGeom>
        </p:spPr>
      </p:pic>
      <p:sp>
        <p:nvSpPr>
          <p:cNvPr id="4" name="TextBox 3">
            <a:extLst>
              <a:ext uri="{FF2B5EF4-FFF2-40B4-BE49-F238E27FC236}">
                <a16:creationId xmlns:a16="http://schemas.microsoft.com/office/drawing/2014/main" id="{B870BEBB-E9DE-4A4C-8F74-7810BF0F3A62}"/>
              </a:ext>
            </a:extLst>
          </p:cNvPr>
          <p:cNvSpPr txBox="1"/>
          <p:nvPr/>
        </p:nvSpPr>
        <p:spPr>
          <a:xfrm>
            <a:off x="6764784" y="2317072"/>
            <a:ext cx="4225771" cy="1077218"/>
          </a:xfrm>
          <a:prstGeom prst="rect">
            <a:avLst/>
          </a:prstGeom>
          <a:noFill/>
        </p:spPr>
        <p:txBody>
          <a:bodyPr wrap="square" rtlCol="0">
            <a:spAutoFit/>
          </a:bodyPr>
          <a:lstStyle/>
          <a:p>
            <a:r>
              <a:rPr lang="en-US" sz="3200" dirty="0">
                <a:solidFill>
                  <a:schemeClr val="bg1"/>
                </a:solidFill>
              </a:rPr>
              <a:t>Andy Larson,</a:t>
            </a:r>
          </a:p>
          <a:p>
            <a:r>
              <a:rPr lang="en-US" sz="3200" dirty="0">
                <a:solidFill>
                  <a:schemeClr val="bg1"/>
                </a:solidFill>
              </a:rPr>
              <a:t> National General</a:t>
            </a:r>
          </a:p>
        </p:txBody>
      </p:sp>
    </p:spTree>
    <p:extLst>
      <p:ext uri="{BB962C8B-B14F-4D97-AF65-F5344CB8AC3E}">
        <p14:creationId xmlns:p14="http://schemas.microsoft.com/office/powerpoint/2010/main" val="3722134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19216" y="1783959"/>
            <a:ext cx="6172783" cy="2889114"/>
          </a:xfrm>
        </p:spPr>
        <p:txBody>
          <a:bodyPr anchor="b">
            <a:normAutofit/>
          </a:bodyPr>
          <a:lstStyle/>
          <a:p>
            <a:pPr algn="l"/>
            <a:r>
              <a:rPr lang="en-US" sz="4000" dirty="0">
                <a:solidFill>
                  <a:schemeClr val="bg1"/>
                </a:solidFill>
              </a:rPr>
              <a:t> </a:t>
            </a:r>
            <a:br>
              <a:rPr lang="en-US" sz="4000" dirty="0">
                <a:solidFill>
                  <a:schemeClr val="bg1"/>
                </a:solidFill>
              </a:rPr>
            </a:br>
            <a:endParaRPr lang="en-US" sz="4000"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679347" y="3657601"/>
            <a:ext cx="6283354" cy="2241156"/>
          </a:xfrm>
        </p:spPr>
        <p:txBody>
          <a:bodyPr anchor="t">
            <a:normAutofit/>
          </a:bodyPr>
          <a:lstStyle/>
          <a:p>
            <a:pPr algn="l"/>
            <a:endParaRPr lang="en-US" sz="2000" dirty="0">
              <a:solidFill>
                <a:schemeClr val="bg1"/>
              </a:solidFill>
            </a:endParaRPr>
          </a:p>
          <a:p>
            <a:pPr algn="l"/>
            <a:endParaRPr lang="en-US" sz="2000" dirty="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0B5B682-18E5-4072-A9EF-DF9C5BF8D01D}"/>
              </a:ext>
            </a:extLst>
          </p:cNvPr>
          <p:cNvPicPr/>
          <p:nvPr/>
        </p:nvPicPr>
        <p:blipFill>
          <a:blip r:embed="rId3">
            <a:extLst>
              <a:ext uri="{28A0092B-C50C-407E-A947-70E740481C1C}">
                <a14:useLocalDpi xmlns:a14="http://schemas.microsoft.com/office/drawing/2010/main" val="0"/>
              </a:ext>
            </a:extLst>
          </a:blip>
          <a:stretch>
            <a:fillRect/>
          </a:stretch>
        </p:blipFill>
        <p:spPr>
          <a:xfrm>
            <a:off x="439333" y="1319645"/>
            <a:ext cx="3613122" cy="1098044"/>
          </a:xfrm>
          <a:prstGeom prst="rect">
            <a:avLst/>
          </a:prstGeom>
        </p:spPr>
      </p:pic>
      <p:sp>
        <p:nvSpPr>
          <p:cNvPr id="4" name="TextBox 3">
            <a:extLst>
              <a:ext uri="{FF2B5EF4-FFF2-40B4-BE49-F238E27FC236}">
                <a16:creationId xmlns:a16="http://schemas.microsoft.com/office/drawing/2014/main" id="{B870BEBB-E9DE-4A4C-8F74-7810BF0F3A62}"/>
              </a:ext>
            </a:extLst>
          </p:cNvPr>
          <p:cNvSpPr txBox="1"/>
          <p:nvPr/>
        </p:nvSpPr>
        <p:spPr>
          <a:xfrm>
            <a:off x="6764784" y="2351782"/>
            <a:ext cx="4225771" cy="1569660"/>
          </a:xfrm>
          <a:prstGeom prst="rect">
            <a:avLst/>
          </a:prstGeom>
          <a:noFill/>
        </p:spPr>
        <p:txBody>
          <a:bodyPr wrap="square" rtlCol="0">
            <a:spAutoFit/>
          </a:bodyPr>
          <a:lstStyle/>
          <a:p>
            <a:r>
              <a:rPr lang="en-US" sz="3200" dirty="0">
                <a:solidFill>
                  <a:schemeClr val="bg1"/>
                </a:solidFill>
              </a:rPr>
              <a:t>Lunch Break</a:t>
            </a:r>
          </a:p>
          <a:p>
            <a:r>
              <a:rPr lang="en-US" sz="3200" dirty="0">
                <a:solidFill>
                  <a:schemeClr val="bg1"/>
                </a:solidFill>
              </a:rPr>
              <a:t>Please return at 12:45</a:t>
            </a:r>
          </a:p>
          <a:p>
            <a:r>
              <a:rPr lang="en-US" sz="3200" dirty="0">
                <a:solidFill>
                  <a:schemeClr val="bg1"/>
                </a:solidFill>
              </a:rPr>
              <a:t>Sponsored </a:t>
            </a:r>
            <a:r>
              <a:rPr lang="en-US" sz="3200">
                <a:solidFill>
                  <a:schemeClr val="bg1"/>
                </a:solidFill>
              </a:rPr>
              <a:t>by Aetna</a:t>
            </a:r>
            <a:endParaRPr lang="en-US" sz="3200" dirty="0">
              <a:solidFill>
                <a:schemeClr val="bg1"/>
              </a:solidFill>
            </a:endParaRPr>
          </a:p>
        </p:txBody>
      </p:sp>
    </p:spTree>
    <p:extLst>
      <p:ext uri="{BB962C8B-B14F-4D97-AF65-F5344CB8AC3E}">
        <p14:creationId xmlns:p14="http://schemas.microsoft.com/office/powerpoint/2010/main" val="893395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19216" y="1783959"/>
            <a:ext cx="6172783" cy="2889114"/>
          </a:xfrm>
        </p:spPr>
        <p:txBody>
          <a:bodyPr anchor="b">
            <a:normAutofit/>
          </a:bodyPr>
          <a:lstStyle/>
          <a:p>
            <a:pPr algn="l"/>
            <a:r>
              <a:rPr lang="en-US" sz="4000" dirty="0">
                <a:solidFill>
                  <a:schemeClr val="bg1"/>
                </a:solidFill>
              </a:rPr>
              <a:t> John Greene </a:t>
            </a:r>
            <a:br>
              <a:rPr lang="en-US" sz="4000" dirty="0">
                <a:solidFill>
                  <a:schemeClr val="bg1"/>
                </a:solidFill>
              </a:rPr>
            </a:br>
            <a:r>
              <a:rPr lang="en-US" sz="4000" dirty="0">
                <a:solidFill>
                  <a:schemeClr val="bg1"/>
                </a:solidFill>
              </a:rPr>
              <a:t>NAHU VP of Congressional  Affairs. </a:t>
            </a:r>
            <a:br>
              <a:rPr lang="en-US" sz="4000" dirty="0">
                <a:solidFill>
                  <a:schemeClr val="bg1"/>
                </a:solidFill>
              </a:rPr>
            </a:br>
            <a:endParaRPr lang="en-US" sz="4000"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679347" y="3657601"/>
            <a:ext cx="6283354" cy="2241156"/>
          </a:xfrm>
        </p:spPr>
        <p:txBody>
          <a:bodyPr anchor="t">
            <a:normAutofit/>
          </a:bodyPr>
          <a:lstStyle/>
          <a:p>
            <a:pPr algn="l"/>
            <a:endParaRPr lang="en-US" sz="2000" dirty="0">
              <a:solidFill>
                <a:schemeClr val="bg1"/>
              </a:solidFill>
            </a:endParaRPr>
          </a:p>
          <a:p>
            <a:pPr algn="l"/>
            <a:endParaRPr lang="en-US" sz="2000" dirty="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0DEB8BD-ACA2-4819-971F-A9079E7A5DBE}"/>
              </a:ext>
            </a:extLst>
          </p:cNvPr>
          <p:cNvPicPr/>
          <p:nvPr/>
        </p:nvPicPr>
        <p:blipFill>
          <a:blip r:embed="rId3">
            <a:extLst>
              <a:ext uri="{28A0092B-C50C-407E-A947-70E740481C1C}">
                <a14:useLocalDpi xmlns:a14="http://schemas.microsoft.com/office/drawing/2010/main" val="0"/>
              </a:ext>
            </a:extLst>
          </a:blip>
          <a:stretch>
            <a:fillRect/>
          </a:stretch>
        </p:blipFill>
        <p:spPr>
          <a:xfrm>
            <a:off x="644237" y="1350818"/>
            <a:ext cx="3294466" cy="1428692"/>
          </a:xfrm>
          <a:prstGeom prst="rect">
            <a:avLst/>
          </a:prstGeom>
        </p:spPr>
      </p:pic>
    </p:spTree>
    <p:extLst>
      <p:ext uri="{BB962C8B-B14F-4D97-AF65-F5344CB8AC3E}">
        <p14:creationId xmlns:p14="http://schemas.microsoft.com/office/powerpoint/2010/main" val="2677717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321BC2-93DC-4EB2-B406-9587CE49F05A}"/>
              </a:ext>
            </a:extLst>
          </p:cNvPr>
          <p:cNvSpPr>
            <a:spLocks noGrp="1"/>
          </p:cNvSpPr>
          <p:nvPr>
            <p:ph type="ctrTitle"/>
          </p:nvPr>
        </p:nvSpPr>
        <p:spPr>
          <a:xfrm>
            <a:off x="6019216" y="1783959"/>
            <a:ext cx="6172783" cy="2889114"/>
          </a:xfrm>
        </p:spPr>
        <p:txBody>
          <a:bodyPr anchor="b">
            <a:normAutofit/>
          </a:bodyPr>
          <a:lstStyle/>
          <a:p>
            <a:pPr algn="l"/>
            <a:r>
              <a:rPr lang="en-US" sz="4000" dirty="0">
                <a:solidFill>
                  <a:schemeClr val="bg1"/>
                </a:solidFill>
              </a:rPr>
              <a:t>Thank you to Platinum  Sponsors</a:t>
            </a:r>
            <a:br>
              <a:rPr lang="en-US" sz="4000" dirty="0">
                <a:solidFill>
                  <a:schemeClr val="bg1"/>
                </a:solidFill>
              </a:rPr>
            </a:br>
            <a:br>
              <a:rPr lang="en-US" sz="4000" dirty="0">
                <a:solidFill>
                  <a:schemeClr val="bg1"/>
                </a:solidFill>
              </a:rPr>
            </a:br>
            <a:endParaRPr lang="en-US" sz="4000" dirty="0">
              <a:solidFill>
                <a:schemeClr val="bg1"/>
              </a:solidFill>
            </a:endParaRPr>
          </a:p>
        </p:txBody>
      </p:sp>
      <p:sp>
        <p:nvSpPr>
          <p:cNvPr id="3" name="Subtitle 2">
            <a:extLst>
              <a:ext uri="{FF2B5EF4-FFF2-40B4-BE49-F238E27FC236}">
                <a16:creationId xmlns:a16="http://schemas.microsoft.com/office/drawing/2014/main" id="{D059C356-5C78-4419-A580-2BB62EE99043}"/>
              </a:ext>
            </a:extLst>
          </p:cNvPr>
          <p:cNvSpPr>
            <a:spLocks noGrp="1"/>
          </p:cNvSpPr>
          <p:nvPr>
            <p:ph type="subTitle" idx="1"/>
          </p:nvPr>
        </p:nvSpPr>
        <p:spPr>
          <a:xfrm>
            <a:off x="5679347" y="3657601"/>
            <a:ext cx="6283354" cy="2241156"/>
          </a:xfrm>
        </p:spPr>
        <p:txBody>
          <a:bodyPr anchor="t">
            <a:normAutofit/>
          </a:bodyPr>
          <a:lstStyle/>
          <a:p>
            <a:pPr algn="l"/>
            <a:endParaRPr lang="en-US" sz="2000" dirty="0">
              <a:solidFill>
                <a:schemeClr val="bg1"/>
              </a:solidFill>
            </a:endParaRPr>
          </a:p>
          <a:p>
            <a:pPr algn="l"/>
            <a:r>
              <a:rPr lang="en-US" sz="4400" dirty="0">
                <a:solidFill>
                  <a:schemeClr val="bg1"/>
                </a:solidFill>
              </a:rPr>
              <a:t>Humana</a:t>
            </a:r>
          </a:p>
          <a:p>
            <a:pPr algn="l"/>
            <a:r>
              <a:rPr lang="en-US" sz="4400" dirty="0" err="1">
                <a:solidFill>
                  <a:schemeClr val="bg1"/>
                </a:solidFill>
              </a:rPr>
              <a:t>BlueKC</a:t>
            </a:r>
            <a:endParaRPr lang="en-US" sz="4400" dirty="0">
              <a:solidFill>
                <a:schemeClr val="bg1"/>
              </a:solidFill>
            </a:endParaRPr>
          </a:p>
          <a:p>
            <a:pPr algn="l"/>
            <a:endParaRPr lang="en-US" sz="2000" dirty="0">
              <a:solidFill>
                <a:schemeClr val="bg1"/>
              </a:solidFill>
            </a:endParaRP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9163F369-6E6B-45DE-8802-E2E4698E76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9382" y="1768372"/>
            <a:ext cx="4047843" cy="1953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343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3919" t="42656" b="15842"/>
          <a:stretch/>
        </p:blipFill>
        <p:spPr>
          <a:xfrm>
            <a:off x="9214133" y="237204"/>
            <a:ext cx="2206867" cy="1750501"/>
          </a:xfrm>
          <a:prstGeom prst="rect">
            <a:avLst/>
          </a:prstGeom>
        </p:spPr>
      </p:pic>
      <p:pic>
        <p:nvPicPr>
          <p:cNvPr id="5" name="Picture 4">
            <a:extLst>
              <a:ext uri="{FF2B5EF4-FFF2-40B4-BE49-F238E27FC236}">
                <a16:creationId xmlns:a16="http://schemas.microsoft.com/office/drawing/2014/main" id="{C6CA5F68-C81B-FD4E-BB17-06AEFD97B8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09354" y="251149"/>
            <a:ext cx="1915995" cy="2906389"/>
          </a:xfrm>
          <a:prstGeom prst="rect">
            <a:avLst/>
          </a:prstGeom>
          <a:solidFill>
            <a:schemeClr val="bg2"/>
          </a:solidFill>
        </p:spPr>
      </p:pic>
      <p:pic>
        <p:nvPicPr>
          <p:cNvPr id="7" name="Picture 6">
            <a:extLst>
              <a:ext uri="{FF2B5EF4-FFF2-40B4-BE49-F238E27FC236}">
                <a16:creationId xmlns:a16="http://schemas.microsoft.com/office/drawing/2014/main" id="{7F321EB2-F543-B147-91F6-0D4F89CC31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9549" y="2148338"/>
            <a:ext cx="2688892" cy="1737540"/>
          </a:xfrm>
          <a:prstGeom prst="rect">
            <a:avLst/>
          </a:prstGeom>
          <a:ln w="15875">
            <a:solidFill>
              <a:schemeClr val="bg1"/>
            </a:solidFill>
          </a:ln>
          <a:effectLst>
            <a:outerShdw blurRad="101600" dist="38100" dir="2700000" algn="tl" rotWithShape="0">
              <a:schemeClr val="tx1">
                <a:alpha val="50000"/>
              </a:schemeClr>
            </a:outerShdw>
          </a:effectLst>
        </p:spPr>
      </p:pic>
      <p:sp>
        <p:nvSpPr>
          <p:cNvPr id="9" name="Rectangle 8"/>
          <p:cNvSpPr/>
          <p:nvPr/>
        </p:nvSpPr>
        <p:spPr>
          <a:xfrm>
            <a:off x="5605805" y="138545"/>
            <a:ext cx="6429175" cy="3906982"/>
          </a:xfrm>
          <a:prstGeom prst="rect">
            <a:avLst/>
          </a:prstGeom>
          <a:noFill/>
          <a:ln w="57150">
            <a:solidFill>
              <a:srgbClr val="AE0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4207" t="4471" r="6443" b="3484"/>
          <a:stretch/>
        </p:blipFill>
        <p:spPr>
          <a:xfrm>
            <a:off x="101392" y="138545"/>
            <a:ext cx="3668677" cy="4146458"/>
          </a:xfrm>
          <a:prstGeom prst="rect">
            <a:avLst/>
          </a:prstGeom>
        </p:spPr>
      </p:pic>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r="48110"/>
          <a:stretch/>
        </p:blipFill>
        <p:spPr>
          <a:xfrm>
            <a:off x="3487198" y="3561867"/>
            <a:ext cx="2894146" cy="3200962"/>
          </a:xfrm>
          <a:prstGeom prst="rect">
            <a:avLst/>
          </a:prstGeom>
          <a:ln w="57150">
            <a:solidFill>
              <a:srgbClr val="000066"/>
            </a:solidFill>
          </a:ln>
        </p:spPr>
      </p:pic>
      <p:pic>
        <p:nvPicPr>
          <p:cNvPr id="6" name="Picture 5" descr="A close up of a sign&#10;&#10;Description generated with high confidence">
            <a:extLst>
              <a:ext uri="{FF2B5EF4-FFF2-40B4-BE49-F238E27FC236}">
                <a16:creationId xmlns:a16="http://schemas.microsoft.com/office/drawing/2014/main" id="{9768521E-B02A-7340-A471-59A525AA924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366647" y="2260942"/>
            <a:ext cx="2501766" cy="1624936"/>
          </a:xfrm>
          <a:prstGeom prst="rect">
            <a:avLst/>
          </a:prstGeom>
          <a:ln w="15875">
            <a:solidFill>
              <a:schemeClr val="bg1"/>
            </a:solidFill>
          </a:ln>
          <a:effectLst>
            <a:outerShdw blurRad="101600" dist="38100" dir="2700000" algn="tl" rotWithShape="0">
              <a:schemeClr val="tx1">
                <a:alpha val="50000"/>
              </a:schemeClr>
            </a:outerShdw>
          </a:effectLst>
        </p:spPr>
      </p:pic>
      <p:pic>
        <p:nvPicPr>
          <p:cNvPr id="12" name="Picture Placeholder 8" descr="A Humana member exercises, holding up an exercise band." title="Happy Humana member 5">
            <a:extLst>
              <a:ext uri="{FF2B5EF4-FFF2-40B4-BE49-F238E27FC236}">
                <a16:creationId xmlns:a16="http://schemas.microsoft.com/office/drawing/2014/main" id="{D066348A-9FDA-044B-AA3A-0BE9E74AE4F9}"/>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3713010" y="138545"/>
            <a:ext cx="1851463" cy="3308527"/>
          </a:xfrm>
          <a:prstGeom prst="rect">
            <a:avLst/>
          </a:prstGeom>
        </p:spPr>
      </p:pic>
      <p:pic>
        <p:nvPicPr>
          <p:cNvPr id="13" name="Picture Placeholder 6" descr="Two Humana members playing cards at a table." title="Happy Humana members 3 and 4">
            <a:extLst>
              <a:ext uri="{FF2B5EF4-FFF2-40B4-BE49-F238E27FC236}">
                <a16:creationId xmlns:a16="http://schemas.microsoft.com/office/drawing/2014/main" id="{496E61DE-83E9-8C4F-BEAE-B251F5022F2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81670" y="4174836"/>
            <a:ext cx="3201987" cy="2609783"/>
          </a:xfrm>
          <a:prstGeom prst="rect">
            <a:avLst/>
          </a:prstGeom>
        </p:spPr>
      </p:pic>
      <p:pic>
        <p:nvPicPr>
          <p:cNvPr id="14" name="Picture Placeholder 7" descr="Two Humana members laying in the grass with their dog." title="Humana members 6 and 7">
            <a:extLst>
              <a:ext uri="{FF2B5EF4-FFF2-40B4-BE49-F238E27FC236}">
                <a16:creationId xmlns:a16="http://schemas.microsoft.com/office/drawing/2014/main" id="{93AD7ADB-9CA9-164F-B1BE-14C2A713C8F8}"/>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rot="5400000">
            <a:off x="7925610" y="2653458"/>
            <a:ext cx="2662503" cy="5556239"/>
          </a:xfrm>
          <a:prstGeom prst="rect">
            <a:avLst/>
          </a:prstGeom>
        </p:spPr>
      </p:pic>
    </p:spTree>
    <p:extLst>
      <p:ext uri="{BB962C8B-B14F-4D97-AF65-F5344CB8AC3E}">
        <p14:creationId xmlns:p14="http://schemas.microsoft.com/office/powerpoint/2010/main" val="418877755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BLANK">
  <a:themeElements>
    <a:clrScheme name="HUMANA PRIMARY">
      <a:dk1>
        <a:srgbClr val="53575A"/>
      </a:dk1>
      <a:lt1>
        <a:srgbClr val="C8C8C8"/>
      </a:lt1>
      <a:dk2>
        <a:srgbClr val="002F57"/>
      </a:dk2>
      <a:lt2>
        <a:srgbClr val="FFFFFF"/>
      </a:lt2>
      <a:accent1>
        <a:srgbClr val="78BE20"/>
      </a:accent1>
      <a:accent2>
        <a:srgbClr val="497728"/>
      </a:accent2>
      <a:accent3>
        <a:srgbClr val="66BAC4"/>
      </a:accent3>
      <a:accent4>
        <a:srgbClr val="007480"/>
      </a:accent4>
      <a:accent5>
        <a:srgbClr val="612066"/>
      </a:accent5>
      <a:accent6>
        <a:srgbClr val="AE0061"/>
      </a:accent6>
      <a:hlink>
        <a:srgbClr val="007480"/>
      </a:hlink>
      <a:folHlink>
        <a:srgbClr val="0074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8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cap="sq">
          <a:solidFill>
            <a:schemeClr val="accent2"/>
          </a:solidFill>
          <a:beve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a:solidFill>
              <a:schemeClr val="tx2"/>
            </a:solidFill>
          </a:defRPr>
        </a:defPPr>
      </a:lstStyle>
    </a:txDef>
  </a:objectDefaults>
  <a:extraClrSchemeLst/>
  <a:extLst>
    <a:ext uri="{05A4C25C-085E-4340-85A3-A5531E510DB2}">
      <thm15:themeFamily xmlns:thm15="http://schemas.microsoft.com/office/thememl/2012/main" name="208286_Enterprise PowerPoint Template Update_Light_49" id="{29CFA6CF-C85A-FD4E-8AF0-04EBF1FC6D1A}" vid="{E70A4294-162E-E246-9373-C58DB7E3345F}"/>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1369</TotalTime>
  <Words>587</Words>
  <Application>Microsoft Office PowerPoint</Application>
  <PresentationFormat>Widescreen</PresentationFormat>
  <Paragraphs>79</Paragraphs>
  <Slides>10</Slides>
  <Notes>10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10</vt:i4>
      </vt:variant>
    </vt:vector>
  </HeadingPairs>
  <TitlesOfParts>
    <vt:vector size="20" baseType="lpstr">
      <vt:lpstr>Arial</vt:lpstr>
      <vt:lpstr>Calibri</vt:lpstr>
      <vt:lpstr>Calibri Light</vt:lpstr>
      <vt:lpstr>Georgia</vt:lpstr>
      <vt:lpstr>Trebuchet MS</vt:lpstr>
      <vt:lpstr>Wingdings 2</vt:lpstr>
      <vt:lpstr>Office Theme</vt:lpstr>
      <vt:lpstr>Urban</vt:lpstr>
      <vt:lpstr>BLANK</vt:lpstr>
      <vt:lpstr>1_Office Theme</vt:lpstr>
      <vt:lpstr>Welcome </vt:lpstr>
      <vt:lpstr>Thank you to Platinum  Sponsors  </vt:lpstr>
      <vt:lpstr>Thank you for attending, we are excited to share some great speakers today.   Thank you to all our Sponsors and Board that worked so hard to make this event happen.     </vt:lpstr>
      <vt:lpstr>PowerPoint Presentation</vt:lpstr>
      <vt:lpstr>  </vt:lpstr>
      <vt:lpstr>  </vt:lpstr>
      <vt:lpstr> John Greene  NAHU VP of Congressional  Affairs.  </vt:lpstr>
      <vt:lpstr>Thank you to Platinum  Sponsors  </vt:lpstr>
      <vt:lpstr>PowerPoint Presentation</vt:lpstr>
      <vt:lpstr>Thank you for attending our Medicare Symposium.  Complete and return your survey for your 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Doreen Hull</dc:creator>
  <cp:lastModifiedBy>Doreen Hull</cp:lastModifiedBy>
  <cp:revision>37</cp:revision>
  <cp:lastPrinted>2021-08-18T19:44:42Z</cp:lastPrinted>
  <dcterms:created xsi:type="dcterms:W3CDTF">2020-08-17T19:17:57Z</dcterms:created>
  <dcterms:modified xsi:type="dcterms:W3CDTF">2021-08-18T19:45:25Z</dcterms:modified>
</cp:coreProperties>
</file>